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6F20AA-75F9-4A16-80A3-7298FB4D1D08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CB7170-2234-4755-9885-D51A5C59C67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Multiple choice review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If the price to produce an iPod goes up $1,000, what would happen to quantity supplied?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Supply would not exist</a:t>
            </a:r>
          </a:p>
          <a:p>
            <a:pPr marL="0" indent="0">
              <a:buNone/>
            </a:pPr>
            <a:r>
              <a:rPr lang="en-US" dirty="0"/>
              <a:t>b.	Supply would not change</a:t>
            </a:r>
          </a:p>
          <a:p>
            <a:pPr marL="0" indent="0">
              <a:buNone/>
            </a:pPr>
            <a:r>
              <a:rPr lang="en-US" dirty="0"/>
              <a:t>c.	Supply would increase</a:t>
            </a:r>
          </a:p>
          <a:p>
            <a:pPr marL="0" indent="0">
              <a:buNone/>
            </a:pPr>
            <a:r>
              <a:rPr lang="en-US" dirty="0"/>
              <a:t>d.	Supply would decrease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If the price to produce an iPod goes up $1,000, what would happen to quantity supplied?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</a:t>
            </a:r>
            <a:r>
              <a:rPr lang="en-US" dirty="0"/>
              <a:t>.	Supply would decrease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following is NOT a deduction from a typical paycheck?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Medicaid</a:t>
            </a:r>
          </a:p>
          <a:p>
            <a:pPr marL="0" indent="0">
              <a:buNone/>
            </a:pPr>
            <a:r>
              <a:rPr lang="en-US" dirty="0"/>
              <a:t>b.	Social Security</a:t>
            </a:r>
          </a:p>
          <a:p>
            <a:pPr marL="0" indent="0">
              <a:buNone/>
            </a:pPr>
            <a:r>
              <a:rPr lang="en-US" dirty="0"/>
              <a:t>c.	Health Insurance</a:t>
            </a:r>
          </a:p>
          <a:p>
            <a:pPr marL="0" indent="0">
              <a:buNone/>
            </a:pPr>
            <a:r>
              <a:rPr lang="en-US" dirty="0"/>
              <a:t>d.	Electricity 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following is NOT a deduction from a typical paycheck?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</a:t>
            </a:r>
            <a:r>
              <a:rPr lang="en-US" dirty="0"/>
              <a:t>.	Electricity 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1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 the best way to describe the relationship with education &amp; earning potential;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Higher levels of education achieved results in </a:t>
            </a:r>
            <a:r>
              <a:rPr lang="en-US" dirty="0" smtClean="0"/>
              <a:t>	higher </a:t>
            </a:r>
            <a:r>
              <a:rPr lang="en-US" dirty="0"/>
              <a:t>earning potential</a:t>
            </a:r>
          </a:p>
          <a:p>
            <a:pPr marL="0" indent="0">
              <a:buNone/>
            </a:pPr>
            <a:r>
              <a:rPr lang="en-US" dirty="0"/>
              <a:t>b.	No relationship between the two can be proved</a:t>
            </a:r>
          </a:p>
          <a:p>
            <a:pPr marL="0" indent="0">
              <a:buNone/>
            </a:pPr>
            <a:r>
              <a:rPr lang="en-US" dirty="0"/>
              <a:t>c.	Working hard is better than higher levels of </a:t>
            </a:r>
            <a:r>
              <a:rPr lang="en-US" dirty="0" smtClean="0"/>
              <a:t>	education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	A Master’s degree offers the highest earning </a:t>
            </a:r>
            <a:r>
              <a:rPr lang="en-US" dirty="0" smtClean="0"/>
              <a:t>	potential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 the best way to describe the relationship with education &amp; earning potential;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a.	Higher levels of education achieved results in </a:t>
            </a:r>
            <a:r>
              <a:rPr lang="en-US" dirty="0" smtClean="0"/>
              <a:t>	higher </a:t>
            </a:r>
            <a:r>
              <a:rPr lang="en-US" dirty="0"/>
              <a:t>earning potential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9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000" dirty="0" smtClean="0"/>
              <a:t>Power </a:t>
            </a:r>
            <a:r>
              <a:rPr lang="en-US" sz="2000" dirty="0"/>
              <a:t>in consistency; if you save a penny a day, two pennies tomorrow, four pennies the third day &amp; for one month this pattern continues, how much will you have at the end of a 30-day month?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$5,368,709.12</a:t>
            </a:r>
          </a:p>
          <a:p>
            <a:pPr marL="0" indent="0">
              <a:buNone/>
            </a:pPr>
            <a:r>
              <a:rPr lang="en-US" dirty="0"/>
              <a:t>b.	$245.80</a:t>
            </a:r>
          </a:p>
          <a:p>
            <a:pPr marL="0" indent="0">
              <a:buNone/>
            </a:pPr>
            <a:r>
              <a:rPr lang="en-US" dirty="0"/>
              <a:t>c.	$107,920.20</a:t>
            </a:r>
          </a:p>
          <a:p>
            <a:pPr marL="0" indent="0">
              <a:buNone/>
            </a:pPr>
            <a:r>
              <a:rPr lang="en-US" dirty="0"/>
              <a:t>d.	$54,902.80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000" dirty="0" smtClean="0"/>
              <a:t>Power </a:t>
            </a:r>
            <a:r>
              <a:rPr lang="en-US" sz="2000" dirty="0"/>
              <a:t>in consistency; if you save a penny a day, two pennies tomorrow, four pennies the third day &amp; for one month this pattern continues, how much will you have at the end of a 30-day month?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a.	$5,368,709.12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3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saving more important than investing?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Depends on the price of stocks</a:t>
            </a:r>
          </a:p>
          <a:p>
            <a:pPr marL="0" indent="0">
              <a:buNone/>
            </a:pPr>
            <a:r>
              <a:rPr lang="en-US" dirty="0"/>
              <a:t>b.	Both are equally important to financial health</a:t>
            </a:r>
          </a:p>
          <a:p>
            <a:pPr marL="0" indent="0">
              <a:buNone/>
            </a:pPr>
            <a:r>
              <a:rPr lang="en-US" dirty="0"/>
              <a:t>c.	Saving is more important</a:t>
            </a:r>
          </a:p>
          <a:p>
            <a:pPr marL="0" indent="0">
              <a:buNone/>
            </a:pPr>
            <a:r>
              <a:rPr lang="en-US" dirty="0"/>
              <a:t>d.	Investing is more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saving more important than investing?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b</a:t>
            </a:r>
            <a:r>
              <a:rPr lang="en-US" dirty="0"/>
              <a:t>.	Both are equally important to financial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VISION, as it relates to financial literacy?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a.	The ability to see</a:t>
            </a:r>
          </a:p>
          <a:p>
            <a:pPr marL="0" indent="0">
              <a:buNone/>
            </a:pPr>
            <a:r>
              <a:rPr lang="en-US" sz="2800" dirty="0"/>
              <a:t>b.	A thought in your mind of the future</a:t>
            </a:r>
          </a:p>
          <a:p>
            <a:pPr marL="0" indent="0">
              <a:buNone/>
            </a:pPr>
            <a:r>
              <a:rPr lang="en-US" sz="2800" dirty="0"/>
              <a:t>c.	Outline of goals leading to a desired purpose</a:t>
            </a:r>
          </a:p>
          <a:p>
            <a:pPr marL="0" indent="0">
              <a:buNone/>
            </a:pPr>
            <a:r>
              <a:rPr lang="en-US" sz="2800" dirty="0"/>
              <a:t>d.	How much money you want to have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 the option that Albert Einstein refers to as “the most powerful force in the universe”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Gravity</a:t>
            </a:r>
          </a:p>
          <a:p>
            <a:pPr marL="0" indent="0">
              <a:buNone/>
            </a:pPr>
            <a:r>
              <a:rPr lang="en-US" dirty="0"/>
              <a:t>b.	The NYSE (New York Stock Exchange)</a:t>
            </a:r>
          </a:p>
          <a:p>
            <a:pPr marL="0" indent="0">
              <a:buNone/>
            </a:pPr>
            <a:r>
              <a:rPr lang="en-US" dirty="0"/>
              <a:t>c.	Compound Interest</a:t>
            </a:r>
          </a:p>
          <a:p>
            <a:pPr marL="0" indent="0">
              <a:buNone/>
            </a:pPr>
            <a:r>
              <a:rPr lang="en-US" dirty="0"/>
              <a:t>d.	Educated Consumers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 the option that Albert Einstein refers to as “the most powerful force in the universe”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c</a:t>
            </a:r>
            <a:r>
              <a:rPr lang="en-US" dirty="0"/>
              <a:t>.	Compound Interest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7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earn 6% interest, about how many years will it take your investment to double?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20 years</a:t>
            </a:r>
          </a:p>
          <a:p>
            <a:pPr marL="0" indent="0">
              <a:buNone/>
            </a:pPr>
            <a:r>
              <a:rPr lang="en-US" dirty="0"/>
              <a:t>b.	16.67 years</a:t>
            </a:r>
          </a:p>
          <a:p>
            <a:pPr marL="0" indent="0">
              <a:buNone/>
            </a:pPr>
            <a:r>
              <a:rPr lang="en-US" dirty="0"/>
              <a:t>c.	6 years</a:t>
            </a:r>
          </a:p>
          <a:p>
            <a:pPr marL="0" indent="0">
              <a:buNone/>
            </a:pPr>
            <a:r>
              <a:rPr lang="en-US" dirty="0"/>
              <a:t>d.	12 years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earn 6% interest, about how many years will it take your investment to double?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</a:t>
            </a:r>
            <a:r>
              <a:rPr lang="en-US" dirty="0"/>
              <a:t>.	12 years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If you invest $360 (one-time) at 12% interest, what will the value of your investment be after 70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$1,003,607.94</a:t>
            </a:r>
          </a:p>
          <a:p>
            <a:pPr marL="0" indent="0">
              <a:buNone/>
            </a:pPr>
            <a:r>
              <a:rPr lang="en-US" dirty="0"/>
              <a:t>b.	$3,024</a:t>
            </a:r>
          </a:p>
          <a:p>
            <a:pPr marL="0" indent="0">
              <a:buNone/>
            </a:pPr>
            <a:r>
              <a:rPr lang="en-US" dirty="0"/>
              <a:t>c.	$28,224</a:t>
            </a:r>
          </a:p>
          <a:p>
            <a:pPr marL="0" indent="0">
              <a:buNone/>
            </a:pPr>
            <a:r>
              <a:rPr lang="en-US" dirty="0"/>
              <a:t>d.	$114,908.25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If you invest $360 (one-time) at 12% interest, what will the value of your investment be after 70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a.	$1,003,607.94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7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the correct formula for calculating compound interest for a one-time investment;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Principal * Periods * Interest</a:t>
            </a:r>
          </a:p>
          <a:p>
            <a:pPr marL="0" indent="0">
              <a:buNone/>
            </a:pPr>
            <a:r>
              <a:rPr lang="en-US" dirty="0"/>
              <a:t>b.	Principal (1 + Interest)# of periods</a:t>
            </a:r>
          </a:p>
          <a:p>
            <a:pPr marL="0" indent="0">
              <a:buNone/>
            </a:pPr>
            <a:r>
              <a:rPr lang="en-US" dirty="0"/>
              <a:t>c.	(Periods/Interest) * Principal</a:t>
            </a:r>
          </a:p>
          <a:p>
            <a:pPr marL="0" indent="0">
              <a:buNone/>
            </a:pPr>
            <a:r>
              <a:rPr lang="en-US" dirty="0"/>
              <a:t>d.	Principal interest * Periods interest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the correct formula for calculating compound interest for a one-time investment;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 b</a:t>
            </a:r>
            <a:r>
              <a:rPr lang="en-US" dirty="0"/>
              <a:t>.	Principal (1 + Interest)# of periods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9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following is considered a high-risk investment?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Stocks</a:t>
            </a:r>
          </a:p>
          <a:p>
            <a:pPr marL="0" indent="0">
              <a:buNone/>
            </a:pPr>
            <a:r>
              <a:rPr lang="en-US" dirty="0"/>
              <a:t>b.	Bonds</a:t>
            </a:r>
          </a:p>
          <a:p>
            <a:pPr marL="0" indent="0">
              <a:buNone/>
            </a:pPr>
            <a:r>
              <a:rPr lang="en-US" dirty="0"/>
              <a:t>c.	Money Markets</a:t>
            </a:r>
          </a:p>
          <a:p>
            <a:pPr marL="0" indent="0">
              <a:buNone/>
            </a:pPr>
            <a:r>
              <a:rPr lang="en-US" dirty="0"/>
              <a:t>d.	Hedge Funds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following is considered a high-risk investment?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</a:t>
            </a:r>
            <a:r>
              <a:rPr lang="en-US" dirty="0"/>
              <a:t>.	Hedge Funds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2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VISION, as it relates to financial literacy?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2800" dirty="0" smtClean="0"/>
              <a:t>c</a:t>
            </a:r>
            <a:r>
              <a:rPr lang="en-US" sz="2800" dirty="0"/>
              <a:t>.	Outline of goals leading to a desired purpose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retirement plan offers less risk to the employer?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Pension Plan</a:t>
            </a:r>
          </a:p>
          <a:p>
            <a:pPr marL="0" indent="0">
              <a:buNone/>
            </a:pPr>
            <a:r>
              <a:rPr lang="en-US" dirty="0"/>
              <a:t>b.	Defined-Contribution Plan</a:t>
            </a:r>
          </a:p>
          <a:p>
            <a:pPr marL="0" indent="0">
              <a:buNone/>
            </a:pPr>
            <a:r>
              <a:rPr lang="en-US" dirty="0"/>
              <a:t>c.	Defined-Benefit Plan</a:t>
            </a:r>
          </a:p>
          <a:p>
            <a:pPr marL="0" indent="0">
              <a:buNone/>
            </a:pPr>
            <a:r>
              <a:rPr lang="en-US" dirty="0"/>
              <a:t>d.	401(k) Plan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retirement plan offers less risk to the employer?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b</a:t>
            </a:r>
            <a:r>
              <a:rPr lang="en-US" dirty="0"/>
              <a:t>.	Defined-Contribution Plan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3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company is NOT one of the three major credit-reporting agencies?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Transunion</a:t>
            </a:r>
          </a:p>
          <a:p>
            <a:pPr marL="0" indent="0">
              <a:buNone/>
            </a:pPr>
            <a:r>
              <a:rPr lang="en-US" dirty="0"/>
              <a:t>b.	Credit-Track</a:t>
            </a:r>
          </a:p>
          <a:p>
            <a:pPr marL="0" indent="0">
              <a:buNone/>
            </a:pPr>
            <a:r>
              <a:rPr lang="en-US" dirty="0"/>
              <a:t>c.	Experian</a:t>
            </a:r>
          </a:p>
          <a:p>
            <a:pPr marL="0" indent="0">
              <a:buNone/>
            </a:pPr>
            <a:r>
              <a:rPr lang="en-US" dirty="0"/>
              <a:t>d.	Equifax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company is NOT one of the three major credit-reporting agencies?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b</a:t>
            </a:r>
            <a:r>
              <a:rPr lang="en-US" dirty="0"/>
              <a:t>.	Credit-Track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3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your insurance premium calculated?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Complex formulas estimating your level of risk </a:t>
            </a:r>
            <a:r>
              <a:rPr lang="en-US" dirty="0" smtClean="0"/>
              <a:t>	for </a:t>
            </a:r>
            <a:r>
              <a:rPr lang="en-US" dirty="0"/>
              <a:t>incurring a loss</a:t>
            </a:r>
          </a:p>
          <a:p>
            <a:pPr marL="0" indent="0">
              <a:buNone/>
            </a:pPr>
            <a:r>
              <a:rPr lang="en-US" dirty="0"/>
              <a:t>b.	Premiums are standard by age group</a:t>
            </a:r>
          </a:p>
          <a:p>
            <a:pPr marL="0" indent="0">
              <a:buNone/>
            </a:pPr>
            <a:r>
              <a:rPr lang="en-US" dirty="0"/>
              <a:t>c.	Depends on how much the agent makes on </a:t>
            </a:r>
            <a:r>
              <a:rPr lang="en-US" dirty="0" smtClean="0"/>
              <a:t>	commission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	None of the above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your insurance premium calculated?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a.	Complex formulas estimating your level of risk </a:t>
            </a:r>
            <a:r>
              <a:rPr lang="en-US" dirty="0" smtClean="0"/>
              <a:t>	for </a:t>
            </a:r>
            <a:r>
              <a:rPr lang="en-US" dirty="0"/>
              <a:t>incurring a loss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6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 reason someone would lease a car versus purchase a car?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They still want ownership for less monthly </a:t>
            </a:r>
            <a:r>
              <a:rPr lang="en-US" dirty="0" smtClean="0"/>
              <a:t>	payment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	They want to protect themselves from paying for </a:t>
            </a:r>
            <a:r>
              <a:rPr lang="en-US" dirty="0" smtClean="0"/>
              <a:t>	repairs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c.	The use of the car will be limited to certain </a:t>
            </a:r>
            <a:r>
              <a:rPr lang="en-US" dirty="0" smtClean="0"/>
              <a:t>	mileage </a:t>
            </a:r>
            <a:r>
              <a:rPr lang="en-US" dirty="0"/>
              <a:t>restrictions</a:t>
            </a:r>
          </a:p>
          <a:p>
            <a:pPr marL="0" indent="0">
              <a:buNone/>
            </a:pPr>
            <a:r>
              <a:rPr lang="en-US" dirty="0"/>
              <a:t>d.	Leasing a car offers tax benefits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 reason someone would lease a car versus purchase a car?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c</a:t>
            </a:r>
            <a:r>
              <a:rPr lang="en-US" dirty="0"/>
              <a:t>.	The use of the car will be limited to certain </a:t>
            </a:r>
            <a:r>
              <a:rPr lang="en-US" dirty="0" smtClean="0"/>
              <a:t>	mileage </a:t>
            </a:r>
            <a:r>
              <a:rPr lang="en-US" dirty="0"/>
              <a:t>restrictions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1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 why someone would purchase a home versus renting a home;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There is no benefit between purchasing &amp; </a:t>
            </a:r>
            <a:r>
              <a:rPr lang="en-US" dirty="0" smtClean="0"/>
              <a:t>	renting </a:t>
            </a:r>
            <a:r>
              <a:rPr lang="en-US" dirty="0"/>
              <a:t>a home</a:t>
            </a:r>
          </a:p>
          <a:p>
            <a:pPr marL="0" indent="0">
              <a:buNone/>
            </a:pPr>
            <a:r>
              <a:rPr lang="en-US" dirty="0"/>
              <a:t>b.	They are afraid of continual maintenance</a:t>
            </a:r>
          </a:p>
          <a:p>
            <a:pPr marL="0" indent="0">
              <a:buNone/>
            </a:pPr>
            <a:r>
              <a:rPr lang="en-US" dirty="0"/>
              <a:t>c.	Renting is better, purchasing a home cost more </a:t>
            </a:r>
            <a:r>
              <a:rPr lang="en-US" dirty="0" smtClean="0"/>
              <a:t>	money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	They want to build equity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7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 why someone would purchase a home versus renting a home;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</a:t>
            </a:r>
            <a:r>
              <a:rPr lang="en-US" dirty="0"/>
              <a:t>.	They want to build equity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The following factors will impact the economy, EXCEPT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Gas prices</a:t>
            </a:r>
          </a:p>
          <a:p>
            <a:pPr marL="0" indent="0">
              <a:buNone/>
            </a:pPr>
            <a:r>
              <a:rPr lang="en-US" dirty="0"/>
              <a:t>b.	Layoffs</a:t>
            </a:r>
          </a:p>
          <a:p>
            <a:pPr marL="0" indent="0">
              <a:buNone/>
            </a:pPr>
            <a:r>
              <a:rPr lang="en-US" dirty="0"/>
              <a:t>c.	Public Elections</a:t>
            </a:r>
          </a:p>
          <a:p>
            <a:pPr marL="0" indent="0">
              <a:buNone/>
            </a:pPr>
            <a:r>
              <a:rPr lang="en-US" dirty="0"/>
              <a:t>d.	All impact the economy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is NOT a factor used to calculate Time Value of Money (TVM)?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Number of Periods</a:t>
            </a:r>
          </a:p>
          <a:p>
            <a:pPr marL="0" indent="0">
              <a:buNone/>
            </a:pPr>
            <a:r>
              <a:rPr lang="en-US" dirty="0"/>
              <a:t>b.	Interest Rate</a:t>
            </a:r>
          </a:p>
          <a:p>
            <a:pPr marL="0" indent="0">
              <a:buNone/>
            </a:pPr>
            <a:r>
              <a:rPr lang="en-US" dirty="0"/>
              <a:t>c.	Future Exchange Rates</a:t>
            </a:r>
          </a:p>
          <a:p>
            <a:pPr marL="0" indent="0">
              <a:buNone/>
            </a:pPr>
            <a:r>
              <a:rPr lang="en-US" dirty="0"/>
              <a:t>d.	Principal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The following factors will impact the economy, EXCEPT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</a:t>
            </a:r>
            <a:r>
              <a:rPr lang="en-US" dirty="0"/>
              <a:t>.	All impact the economy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2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3)	What is one of the risks to a high level of inflation?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Consumer goods are cheaper</a:t>
            </a:r>
          </a:p>
          <a:p>
            <a:pPr marL="0" indent="0">
              <a:buNone/>
            </a:pPr>
            <a:r>
              <a:rPr lang="en-US" dirty="0"/>
              <a:t>b.	Buying power is decreased</a:t>
            </a:r>
          </a:p>
          <a:p>
            <a:pPr marL="0" indent="0">
              <a:buNone/>
            </a:pPr>
            <a:r>
              <a:rPr lang="en-US" dirty="0"/>
              <a:t>c.	Luxury items increase in price, while everyday </a:t>
            </a:r>
            <a:r>
              <a:rPr lang="en-US" dirty="0" smtClean="0"/>
              <a:t>	goods </a:t>
            </a:r>
            <a:r>
              <a:rPr lang="en-US" dirty="0"/>
              <a:t>remain the same</a:t>
            </a:r>
          </a:p>
          <a:p>
            <a:pPr marL="0" indent="0">
              <a:buNone/>
            </a:pPr>
            <a:r>
              <a:rPr lang="en-US" dirty="0"/>
              <a:t>d.	Government will lose money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3)	What is one of the risks to a high level of inflation?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b</a:t>
            </a:r>
            <a:r>
              <a:rPr lang="en-US" dirty="0"/>
              <a:t>.	Buying power is decreased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0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4)	If Ferrari’s cost $5,000 what would happen to the quantity demanded?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	Demand would not exist</a:t>
            </a:r>
          </a:p>
          <a:p>
            <a:pPr marL="0" indent="0">
              <a:buNone/>
            </a:pPr>
            <a:r>
              <a:rPr lang="en-US" dirty="0"/>
              <a:t>b.	Demand would not change</a:t>
            </a:r>
          </a:p>
          <a:p>
            <a:pPr marL="0" indent="0">
              <a:buNone/>
            </a:pPr>
            <a:r>
              <a:rPr lang="en-US" dirty="0"/>
              <a:t>c.	Demand would increase</a:t>
            </a:r>
          </a:p>
          <a:p>
            <a:pPr marL="0" indent="0">
              <a:buNone/>
            </a:pPr>
            <a:r>
              <a:rPr lang="en-US" dirty="0"/>
              <a:t>d.	Demand would decrease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4)	If Ferrari’s cost $5,000 what would happen to the quantity demanded?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c</a:t>
            </a:r>
            <a:r>
              <a:rPr lang="en-US" dirty="0"/>
              <a:t>.	Demand would increase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8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178</TotalTime>
  <Words>619</Words>
  <Application>Microsoft Office PowerPoint</Application>
  <PresentationFormat>On-screen Show (4:3)</PresentationFormat>
  <Paragraphs>140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Civic</vt:lpstr>
      <vt:lpstr>Personal Finance </vt:lpstr>
      <vt:lpstr>What is VISION, as it relates to financial literacy?</vt:lpstr>
      <vt:lpstr>What is VISION, as it relates to financial literacy?</vt:lpstr>
      <vt:lpstr>The following factors will impact the economy, EXCEPT;</vt:lpstr>
      <vt:lpstr>The following factors will impact the economy, EXCEPT;</vt:lpstr>
      <vt:lpstr>3) What is one of the risks to a high level of inflation?</vt:lpstr>
      <vt:lpstr>3) What is one of the risks to a high level of inflation?</vt:lpstr>
      <vt:lpstr>4) If Ferrari’s cost $5,000 what would happen to the quantity demanded?</vt:lpstr>
      <vt:lpstr>4) If Ferrari’s cost $5,000 what would happen to the quantity demanded?</vt:lpstr>
      <vt:lpstr>If the price to produce an iPod goes up $1,000, what would happen to quantity supplied?</vt:lpstr>
      <vt:lpstr>If the price to produce an iPod goes up $1,000, what would happen to quantity supplied?</vt:lpstr>
      <vt:lpstr>Which of the following is NOT a deduction from a typical paycheck?</vt:lpstr>
      <vt:lpstr>Which of the following is NOT a deduction from a typical paycheck?</vt:lpstr>
      <vt:lpstr>Select the best way to describe the relationship with education &amp; earning potential;</vt:lpstr>
      <vt:lpstr>Select the best way to describe the relationship with education &amp; earning potential;</vt:lpstr>
      <vt:lpstr>Power in consistency; if you save a penny a day, two pennies tomorrow, four pennies the third day &amp; for one month this pattern continues, how much will you have at the end of a 30-day month? </vt:lpstr>
      <vt:lpstr>Power in consistency; if you save a penny a day, two pennies tomorrow, four pennies the third day &amp; for one month this pattern continues, how much will you have at the end of a 30-day month? </vt:lpstr>
      <vt:lpstr>Is saving more important than investing?</vt:lpstr>
      <vt:lpstr>Is saving more important than investing?</vt:lpstr>
      <vt:lpstr>Select the option that Albert Einstein refers to as “the most powerful force in the universe”</vt:lpstr>
      <vt:lpstr>Select the option that Albert Einstein refers to as “the most powerful force in the universe”</vt:lpstr>
      <vt:lpstr>If you earn 6% interest, about how many years will it take your investment to double?</vt:lpstr>
      <vt:lpstr>If you earn 6% interest, about how many years will it take your investment to double?</vt:lpstr>
      <vt:lpstr>If you invest $360 (one-time) at 12% interest, what will the value of your investment be after 70 years?</vt:lpstr>
      <vt:lpstr>If you invest $360 (one-time) at 12% interest, what will the value of your investment be after 70 years?</vt:lpstr>
      <vt:lpstr>Select the correct formula for calculating compound interest for a one-time investment;</vt:lpstr>
      <vt:lpstr>Select the correct formula for calculating compound interest for a one-time investment;</vt:lpstr>
      <vt:lpstr>Which of the following is considered a high-risk investment?</vt:lpstr>
      <vt:lpstr>Which of the following is considered a high-risk investment?</vt:lpstr>
      <vt:lpstr>Which retirement plan offers less risk to the employer?</vt:lpstr>
      <vt:lpstr>Which retirement plan offers less risk to the employer?</vt:lpstr>
      <vt:lpstr>Which company is NOT one of the three major credit-reporting agencies?</vt:lpstr>
      <vt:lpstr>Which company is NOT one of the three major credit-reporting agencies?</vt:lpstr>
      <vt:lpstr>How is your insurance premium calculated?</vt:lpstr>
      <vt:lpstr>How is your insurance premium calculated?</vt:lpstr>
      <vt:lpstr>What is a reason someone would lease a car versus purchase a car?</vt:lpstr>
      <vt:lpstr>What is a reason someone would lease a car versus purchase a car?</vt:lpstr>
      <vt:lpstr>Identify why someone would purchase a home versus renting a home;</vt:lpstr>
      <vt:lpstr>Identify why someone would purchase a home versus renting a home;</vt:lpstr>
      <vt:lpstr>Which is NOT a factor used to calculate Time Value of Money (TVM)?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2013-12-11T12:16:16Z</dcterms:created>
  <dcterms:modified xsi:type="dcterms:W3CDTF">2013-12-11T15:14:35Z</dcterms:modified>
</cp:coreProperties>
</file>